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0" r:id="rId3"/>
    <p:sldId id="257" r:id="rId4"/>
    <p:sldId id="258" r:id="rId5"/>
    <p:sldId id="259" r:id="rId6"/>
    <p:sldId id="263"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7/12/2017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7/12/2017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7/12/2017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7/12/2017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7/12/2017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7/12/2017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7/12/2017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7/12/2017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7/12/2017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7/12/2017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7/12/2017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7/12/2017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28D9-0ECF-45D5-8D34-1E89595AF387}"/>
              </a:ext>
            </a:extLst>
          </p:cNvPr>
          <p:cNvSpPr>
            <a:spLocks noGrp="1"/>
          </p:cNvSpPr>
          <p:nvPr>
            <p:ph type="ctrTitle"/>
          </p:nvPr>
        </p:nvSpPr>
        <p:spPr>
          <a:xfrm>
            <a:off x="1261872" y="2789434"/>
            <a:ext cx="9418320" cy="1107040"/>
          </a:xfrm>
        </p:spPr>
        <p:txBody>
          <a:bodyPr/>
          <a:lstStyle/>
          <a:p>
            <a:r>
              <a:rPr lang="es-DO" dirty="0"/>
              <a:t>Propuesta de Mejora</a:t>
            </a:r>
          </a:p>
        </p:txBody>
      </p:sp>
      <p:sp>
        <p:nvSpPr>
          <p:cNvPr id="3" name="Subtitle 2">
            <a:extLst>
              <a:ext uri="{FF2B5EF4-FFF2-40B4-BE49-F238E27FC236}">
                <a16:creationId xmlns:a16="http://schemas.microsoft.com/office/drawing/2014/main" id="{B5781A00-3D6D-47CB-867A-2A47AE713DA1}"/>
              </a:ext>
            </a:extLst>
          </p:cNvPr>
          <p:cNvSpPr>
            <a:spLocks noGrp="1"/>
          </p:cNvSpPr>
          <p:nvPr>
            <p:ph type="subTitle" idx="1"/>
          </p:nvPr>
        </p:nvSpPr>
        <p:spPr/>
        <p:txBody>
          <a:bodyPr/>
          <a:lstStyle/>
          <a:p>
            <a:r>
              <a:rPr lang="es-DO" dirty="0"/>
              <a:t>David José Fernandez</a:t>
            </a:r>
          </a:p>
          <a:p>
            <a:r>
              <a:rPr lang="es-DO" dirty="0"/>
              <a:t>Aeropuerto Internacional de Punta Cana</a:t>
            </a:r>
          </a:p>
          <a:p>
            <a:r>
              <a:rPr lang="es-DO" dirty="0"/>
              <a:t>Mantenimiento</a:t>
            </a:r>
          </a:p>
        </p:txBody>
      </p:sp>
      <p:pic>
        <p:nvPicPr>
          <p:cNvPr id="5" name="Picture 4">
            <a:extLst>
              <a:ext uri="{FF2B5EF4-FFF2-40B4-BE49-F238E27FC236}">
                <a16:creationId xmlns:a16="http://schemas.microsoft.com/office/drawing/2014/main" id="{890DCBFD-E63E-498D-B930-8966200C2C78}"/>
              </a:ext>
            </a:extLst>
          </p:cNvPr>
          <p:cNvPicPr>
            <a:picLocks noChangeAspect="1"/>
          </p:cNvPicPr>
          <p:nvPr/>
        </p:nvPicPr>
        <p:blipFill>
          <a:blip r:embed="rId2"/>
          <a:stretch>
            <a:fillRect/>
          </a:stretch>
        </p:blipFill>
        <p:spPr>
          <a:xfrm>
            <a:off x="7500937" y="4363704"/>
            <a:ext cx="3790949" cy="2394284"/>
          </a:xfrm>
          <a:prstGeom prst="rect">
            <a:avLst/>
          </a:prstGeom>
        </p:spPr>
      </p:pic>
    </p:spTree>
    <p:extLst>
      <p:ext uri="{BB962C8B-B14F-4D97-AF65-F5344CB8AC3E}">
        <p14:creationId xmlns:p14="http://schemas.microsoft.com/office/powerpoint/2010/main" val="2688900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78FEC-2F75-4212-9EED-9A8355F7D536}"/>
              </a:ext>
            </a:extLst>
          </p:cNvPr>
          <p:cNvSpPr>
            <a:spLocks noGrp="1"/>
          </p:cNvSpPr>
          <p:nvPr>
            <p:ph type="title"/>
          </p:nvPr>
        </p:nvSpPr>
        <p:spPr/>
        <p:txBody>
          <a:bodyPr/>
          <a:lstStyle/>
          <a:p>
            <a:r>
              <a:rPr lang="es-DO" dirty="0"/>
              <a:t>Costo Laboral de los Problemas</a:t>
            </a:r>
          </a:p>
        </p:txBody>
      </p:sp>
      <p:sp>
        <p:nvSpPr>
          <p:cNvPr id="3" name="Content Placeholder 2">
            <a:extLst>
              <a:ext uri="{FF2B5EF4-FFF2-40B4-BE49-F238E27FC236}">
                <a16:creationId xmlns:a16="http://schemas.microsoft.com/office/drawing/2014/main" id="{22CAEBE8-2E08-4A17-94E7-AC2D41F0C6C5}"/>
              </a:ext>
            </a:extLst>
          </p:cNvPr>
          <p:cNvSpPr>
            <a:spLocks noGrp="1"/>
          </p:cNvSpPr>
          <p:nvPr>
            <p:ph idx="1"/>
          </p:nvPr>
        </p:nvSpPr>
        <p:spPr/>
        <p:txBody>
          <a:bodyPr/>
          <a:lstStyle/>
          <a:p>
            <a:r>
              <a:rPr lang="es-DO" dirty="0"/>
              <a:t>En un día lluvioso, los técnicos de electrónica son llamados, por promedio, 5 veces por los seguridades en las entradas de los parqueos para arreglar las maquinas de tickets.</a:t>
            </a:r>
          </a:p>
          <a:p>
            <a:r>
              <a:rPr lang="es-DO" dirty="0"/>
              <a:t>Mientras esta lloviendo, uno de los técnicos de electrónica tiene que estar disponibles únicamente para arreglar problemas en las maquinas de los parqueos, cual disminuye su productividad en las otras áreas de su trabajo.</a:t>
            </a:r>
          </a:p>
          <a:p>
            <a:r>
              <a:rPr lang="es-DO" dirty="0"/>
              <a:t>Además de costos laborales, estos fallos causan tapones en las entradas de los parqueos y clientes insatisfechos. </a:t>
            </a:r>
          </a:p>
        </p:txBody>
      </p:sp>
    </p:spTree>
    <p:extLst>
      <p:ext uri="{BB962C8B-B14F-4D97-AF65-F5344CB8AC3E}">
        <p14:creationId xmlns:p14="http://schemas.microsoft.com/office/powerpoint/2010/main" val="126063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E7E6-BC54-459A-9E6E-ED26B03173E4}"/>
              </a:ext>
            </a:extLst>
          </p:cNvPr>
          <p:cNvSpPr>
            <a:spLocks noGrp="1"/>
          </p:cNvSpPr>
          <p:nvPr>
            <p:ph type="title"/>
          </p:nvPr>
        </p:nvSpPr>
        <p:spPr>
          <a:xfrm>
            <a:off x="1261872" y="365760"/>
            <a:ext cx="9692640" cy="1325562"/>
          </a:xfrm>
        </p:spPr>
        <p:txBody>
          <a:bodyPr/>
          <a:lstStyle/>
          <a:p>
            <a:r>
              <a:rPr lang="es-DO" dirty="0"/>
              <a:t>Cotización</a:t>
            </a:r>
          </a:p>
        </p:txBody>
      </p:sp>
      <p:sp>
        <p:nvSpPr>
          <p:cNvPr id="3" name="Content Placeholder 2">
            <a:extLst>
              <a:ext uri="{FF2B5EF4-FFF2-40B4-BE49-F238E27FC236}">
                <a16:creationId xmlns:a16="http://schemas.microsoft.com/office/drawing/2014/main" id="{262E20F4-768C-4480-97D7-4226AE0E21DD}"/>
              </a:ext>
            </a:extLst>
          </p:cNvPr>
          <p:cNvSpPr>
            <a:spLocks noGrp="1"/>
          </p:cNvSpPr>
          <p:nvPr>
            <p:ph idx="1"/>
          </p:nvPr>
        </p:nvSpPr>
        <p:spPr>
          <a:xfrm>
            <a:off x="1169720" y="4335695"/>
            <a:ext cx="3919690" cy="1844442"/>
          </a:xfrm>
        </p:spPr>
        <p:txBody>
          <a:bodyPr/>
          <a:lstStyle/>
          <a:p>
            <a:r>
              <a:rPr lang="es-DO" dirty="0"/>
              <a:t>Alrededor de 2500 pesos por pieza</a:t>
            </a:r>
          </a:p>
          <a:p>
            <a:r>
              <a:rPr lang="es-DO" dirty="0"/>
              <a:t>Costo Total: 2500*9=22,500</a:t>
            </a:r>
          </a:p>
        </p:txBody>
      </p:sp>
      <p:pic>
        <p:nvPicPr>
          <p:cNvPr id="4" name="Content Placeholder 4">
            <a:extLst>
              <a:ext uri="{FF2B5EF4-FFF2-40B4-BE49-F238E27FC236}">
                <a16:creationId xmlns:a16="http://schemas.microsoft.com/office/drawing/2014/main" id="{B2373A67-2805-441B-A232-E7D614756301}"/>
              </a:ext>
            </a:extLst>
          </p:cNvPr>
          <p:cNvPicPr>
            <a:picLocks noChangeAspect="1"/>
          </p:cNvPicPr>
          <p:nvPr/>
        </p:nvPicPr>
        <p:blipFill>
          <a:blip r:embed="rId2"/>
          <a:stretch>
            <a:fillRect/>
          </a:stretch>
        </p:blipFill>
        <p:spPr>
          <a:xfrm>
            <a:off x="1261872" y="1642111"/>
            <a:ext cx="3919690" cy="2693584"/>
          </a:xfrm>
          <a:prstGeom prst="rect">
            <a:avLst/>
          </a:prstGeom>
        </p:spPr>
      </p:pic>
      <p:pic>
        <p:nvPicPr>
          <p:cNvPr id="5" name="Picture 4">
            <a:extLst>
              <a:ext uri="{FF2B5EF4-FFF2-40B4-BE49-F238E27FC236}">
                <a16:creationId xmlns:a16="http://schemas.microsoft.com/office/drawing/2014/main" id="{EF7503E1-808B-4FC1-A711-76C76CA2CE8A}"/>
              </a:ext>
            </a:extLst>
          </p:cNvPr>
          <p:cNvPicPr>
            <a:picLocks noChangeAspect="1"/>
          </p:cNvPicPr>
          <p:nvPr/>
        </p:nvPicPr>
        <p:blipFill>
          <a:blip r:embed="rId3"/>
          <a:stretch>
            <a:fillRect/>
          </a:stretch>
        </p:blipFill>
        <p:spPr>
          <a:xfrm>
            <a:off x="6205590" y="1642111"/>
            <a:ext cx="4110163" cy="2693584"/>
          </a:xfrm>
          <a:prstGeom prst="rect">
            <a:avLst/>
          </a:prstGeom>
        </p:spPr>
      </p:pic>
      <p:sp>
        <p:nvSpPr>
          <p:cNvPr id="6" name="TextBox 5">
            <a:extLst>
              <a:ext uri="{FF2B5EF4-FFF2-40B4-BE49-F238E27FC236}">
                <a16:creationId xmlns:a16="http://schemas.microsoft.com/office/drawing/2014/main" id="{4F07A0E1-CBE5-4DA2-B9DC-86C4F0CD4214}"/>
              </a:ext>
            </a:extLst>
          </p:cNvPr>
          <p:cNvSpPr txBox="1"/>
          <p:nvPr/>
        </p:nvSpPr>
        <p:spPr>
          <a:xfrm>
            <a:off x="6205590" y="4392202"/>
            <a:ext cx="4110163" cy="923330"/>
          </a:xfrm>
          <a:prstGeom prst="rect">
            <a:avLst/>
          </a:prstGeom>
          <a:noFill/>
        </p:spPr>
        <p:txBody>
          <a:bodyPr wrap="square" rtlCol="0">
            <a:spAutoFit/>
          </a:bodyPr>
          <a:lstStyle/>
          <a:p>
            <a:pPr marL="285750" indent="-285750">
              <a:buFont typeface="Arial" panose="020B0604020202020204" pitchFamily="34" charset="0"/>
              <a:buChar char="•"/>
            </a:pPr>
            <a:r>
              <a:rPr lang="es-DO" dirty="0"/>
              <a:t>No determinado</a:t>
            </a:r>
          </a:p>
          <a:p>
            <a:pPr marL="285750" indent="-285750">
              <a:buFont typeface="Arial" panose="020B0604020202020204" pitchFamily="34" charset="0"/>
              <a:buChar char="•"/>
            </a:pPr>
            <a:r>
              <a:rPr lang="es-DO" dirty="0"/>
              <a:t>Garantizado a ser mas barato que el otro diseño</a:t>
            </a:r>
          </a:p>
        </p:txBody>
      </p:sp>
    </p:spTree>
    <p:extLst>
      <p:ext uri="{BB962C8B-B14F-4D97-AF65-F5344CB8AC3E}">
        <p14:creationId xmlns:p14="http://schemas.microsoft.com/office/powerpoint/2010/main" val="82101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8A25-EF5D-4708-B3DD-61A71A0ED5A7}"/>
              </a:ext>
            </a:extLst>
          </p:cNvPr>
          <p:cNvSpPr>
            <a:spLocks noGrp="1"/>
          </p:cNvSpPr>
          <p:nvPr>
            <p:ph type="title"/>
          </p:nvPr>
        </p:nvSpPr>
        <p:spPr/>
        <p:txBody>
          <a:bodyPr/>
          <a:lstStyle/>
          <a:p>
            <a:r>
              <a:rPr lang="es-DO" dirty="0"/>
              <a:t>Cotización Cont.</a:t>
            </a:r>
          </a:p>
        </p:txBody>
      </p:sp>
      <p:pic>
        <p:nvPicPr>
          <p:cNvPr id="5" name="Content Placeholder 4">
            <a:extLst>
              <a:ext uri="{FF2B5EF4-FFF2-40B4-BE49-F238E27FC236}">
                <a16:creationId xmlns:a16="http://schemas.microsoft.com/office/drawing/2014/main" id="{56215ACF-F596-4485-9F60-D2743C5F257E}"/>
              </a:ext>
            </a:extLst>
          </p:cNvPr>
          <p:cNvPicPr>
            <a:picLocks noGrp="1" noChangeAspect="1"/>
          </p:cNvPicPr>
          <p:nvPr>
            <p:ph idx="1"/>
          </p:nvPr>
        </p:nvPicPr>
        <p:blipFill>
          <a:blip r:embed="rId2"/>
          <a:stretch>
            <a:fillRect/>
          </a:stretch>
        </p:blipFill>
        <p:spPr>
          <a:xfrm>
            <a:off x="1261872" y="1891668"/>
            <a:ext cx="4369798" cy="3270647"/>
          </a:xfrm>
        </p:spPr>
      </p:pic>
      <p:sp>
        <p:nvSpPr>
          <p:cNvPr id="6" name="TextBox 5">
            <a:extLst>
              <a:ext uri="{FF2B5EF4-FFF2-40B4-BE49-F238E27FC236}">
                <a16:creationId xmlns:a16="http://schemas.microsoft.com/office/drawing/2014/main" id="{D05C70E8-FE80-4DF9-88FC-0DEB5E7331CB}"/>
              </a:ext>
            </a:extLst>
          </p:cNvPr>
          <p:cNvSpPr txBox="1"/>
          <p:nvPr/>
        </p:nvSpPr>
        <p:spPr>
          <a:xfrm>
            <a:off x="6041204" y="3203825"/>
            <a:ext cx="4438436" cy="646331"/>
          </a:xfrm>
          <a:prstGeom prst="rect">
            <a:avLst/>
          </a:prstGeom>
          <a:noFill/>
        </p:spPr>
        <p:txBody>
          <a:bodyPr wrap="square" rtlCol="0">
            <a:spAutoFit/>
          </a:bodyPr>
          <a:lstStyle/>
          <a:p>
            <a:pPr marL="285750" indent="-285750">
              <a:buFont typeface="Arial" panose="020B0604020202020204" pitchFamily="34" charset="0"/>
              <a:buChar char="•"/>
            </a:pPr>
            <a:r>
              <a:rPr lang="es-DO" dirty="0"/>
              <a:t>No oficial: ~5000 pesos por pieza</a:t>
            </a:r>
          </a:p>
          <a:p>
            <a:pPr marL="285750" indent="-285750">
              <a:buFont typeface="Arial" panose="020B0604020202020204" pitchFamily="34" charset="0"/>
              <a:buChar char="•"/>
            </a:pPr>
            <a:r>
              <a:rPr lang="es-DO" dirty="0"/>
              <a:t>Costo Total: 5000*9=45,000</a:t>
            </a:r>
          </a:p>
        </p:txBody>
      </p:sp>
    </p:spTree>
    <p:extLst>
      <p:ext uri="{BB962C8B-B14F-4D97-AF65-F5344CB8AC3E}">
        <p14:creationId xmlns:p14="http://schemas.microsoft.com/office/powerpoint/2010/main" val="111087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DF8BA-6486-4CC4-A755-AA264717F095}"/>
              </a:ext>
            </a:extLst>
          </p:cNvPr>
          <p:cNvSpPr>
            <a:spLocks noGrp="1"/>
          </p:cNvSpPr>
          <p:nvPr>
            <p:ph type="title"/>
          </p:nvPr>
        </p:nvSpPr>
        <p:spPr/>
        <p:txBody>
          <a:bodyPr/>
          <a:lstStyle/>
          <a:p>
            <a:r>
              <a:rPr lang="es-DO" dirty="0"/>
              <a:t>Esquema de Presentación</a:t>
            </a:r>
          </a:p>
        </p:txBody>
      </p:sp>
      <p:sp>
        <p:nvSpPr>
          <p:cNvPr id="3" name="Content Placeholder 2">
            <a:extLst>
              <a:ext uri="{FF2B5EF4-FFF2-40B4-BE49-F238E27FC236}">
                <a16:creationId xmlns:a16="http://schemas.microsoft.com/office/drawing/2014/main" id="{0D202A50-E8D9-4BB8-9625-267EE6877273}"/>
              </a:ext>
            </a:extLst>
          </p:cNvPr>
          <p:cNvSpPr>
            <a:spLocks noGrp="1"/>
          </p:cNvSpPr>
          <p:nvPr>
            <p:ph idx="1"/>
          </p:nvPr>
        </p:nvSpPr>
        <p:spPr>
          <a:xfrm>
            <a:off x="1261872" y="1691322"/>
            <a:ext cx="8595360" cy="4351337"/>
          </a:xfrm>
        </p:spPr>
        <p:txBody>
          <a:bodyPr>
            <a:normAutofit/>
          </a:bodyPr>
          <a:lstStyle/>
          <a:p>
            <a:pPr marL="0" indent="0">
              <a:buNone/>
            </a:pPr>
            <a:endParaRPr lang="es-DO" sz="3200" dirty="0"/>
          </a:p>
          <a:p>
            <a:r>
              <a:rPr lang="es-DO" sz="3200" dirty="0"/>
              <a:t>Problema y solución de boquilla</a:t>
            </a:r>
          </a:p>
          <a:p>
            <a:r>
              <a:rPr lang="es-DO" sz="3200" dirty="0"/>
              <a:t>Problema y solución de tickets apilados</a:t>
            </a:r>
          </a:p>
          <a:p>
            <a:r>
              <a:rPr lang="es-DO" sz="3200" dirty="0"/>
              <a:t>Costo de los problemas</a:t>
            </a:r>
          </a:p>
          <a:p>
            <a:r>
              <a:rPr lang="es-DO" sz="3200" dirty="0"/>
              <a:t>Cotización</a:t>
            </a:r>
          </a:p>
        </p:txBody>
      </p:sp>
    </p:spTree>
    <p:extLst>
      <p:ext uri="{BB962C8B-B14F-4D97-AF65-F5344CB8AC3E}">
        <p14:creationId xmlns:p14="http://schemas.microsoft.com/office/powerpoint/2010/main" val="4044860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D898-A6A1-4279-828D-31DB5123510C}"/>
              </a:ext>
            </a:extLst>
          </p:cNvPr>
          <p:cNvSpPr>
            <a:spLocks noGrp="1"/>
          </p:cNvSpPr>
          <p:nvPr>
            <p:ph type="title"/>
          </p:nvPr>
        </p:nvSpPr>
        <p:spPr>
          <a:xfrm>
            <a:off x="933099" y="411994"/>
            <a:ext cx="9692640" cy="1325562"/>
          </a:xfrm>
        </p:spPr>
        <p:txBody>
          <a:bodyPr/>
          <a:lstStyle/>
          <a:p>
            <a:r>
              <a:rPr lang="es-DO" dirty="0"/>
              <a:t>El Problema con la Boquilla</a:t>
            </a:r>
          </a:p>
        </p:txBody>
      </p:sp>
      <p:pic>
        <p:nvPicPr>
          <p:cNvPr id="4" name="Content Placeholder 3">
            <a:extLst>
              <a:ext uri="{FF2B5EF4-FFF2-40B4-BE49-F238E27FC236}">
                <a16:creationId xmlns:a16="http://schemas.microsoft.com/office/drawing/2014/main" id="{BECCBED8-FB78-4F58-82CA-A66F626F89E0}"/>
              </a:ext>
            </a:extLst>
          </p:cNvPr>
          <p:cNvPicPr>
            <a:picLocks noGrp="1" noChangeAspect="1"/>
          </p:cNvPicPr>
          <p:nvPr>
            <p:ph idx="1"/>
          </p:nvPr>
        </p:nvPicPr>
        <p:blipFill>
          <a:blip r:embed="rId2"/>
          <a:stretch>
            <a:fillRect/>
          </a:stretch>
        </p:blipFill>
        <p:spPr>
          <a:xfrm>
            <a:off x="3715115" y="1833937"/>
            <a:ext cx="3729718" cy="4351338"/>
          </a:xfrm>
          <a:prstGeom prst="rect">
            <a:avLst/>
          </a:prstGeom>
        </p:spPr>
      </p:pic>
      <p:pic>
        <p:nvPicPr>
          <p:cNvPr id="6" name="Picture 5">
            <a:extLst>
              <a:ext uri="{FF2B5EF4-FFF2-40B4-BE49-F238E27FC236}">
                <a16:creationId xmlns:a16="http://schemas.microsoft.com/office/drawing/2014/main" id="{45258AD2-2C08-4911-8396-1BC140A1FE4B}"/>
              </a:ext>
            </a:extLst>
          </p:cNvPr>
          <p:cNvPicPr>
            <a:picLocks noChangeAspect="1"/>
          </p:cNvPicPr>
          <p:nvPr/>
        </p:nvPicPr>
        <p:blipFill>
          <a:blip r:embed="rId3"/>
          <a:stretch>
            <a:fillRect/>
          </a:stretch>
        </p:blipFill>
        <p:spPr>
          <a:xfrm>
            <a:off x="7181659" y="3184341"/>
            <a:ext cx="2750883" cy="1650530"/>
          </a:xfrm>
          <a:prstGeom prst="rect">
            <a:avLst/>
          </a:prstGeom>
        </p:spPr>
      </p:pic>
      <p:sp>
        <p:nvSpPr>
          <p:cNvPr id="7" name="TextBox 6">
            <a:extLst>
              <a:ext uri="{FF2B5EF4-FFF2-40B4-BE49-F238E27FC236}">
                <a16:creationId xmlns:a16="http://schemas.microsoft.com/office/drawing/2014/main" id="{07CB2075-2169-4AFA-AA78-DD872A0E055D}"/>
              </a:ext>
            </a:extLst>
          </p:cNvPr>
          <p:cNvSpPr txBox="1"/>
          <p:nvPr/>
        </p:nvSpPr>
        <p:spPr>
          <a:xfrm>
            <a:off x="933099" y="2116477"/>
            <a:ext cx="2517169" cy="3416320"/>
          </a:xfrm>
          <a:prstGeom prst="rect">
            <a:avLst/>
          </a:prstGeom>
          <a:noFill/>
        </p:spPr>
        <p:txBody>
          <a:bodyPr wrap="square" rtlCol="0">
            <a:spAutoFit/>
          </a:bodyPr>
          <a:lstStyle/>
          <a:p>
            <a:pPr marL="285750" indent="-285750">
              <a:buFont typeface="Arial" panose="020B0604020202020204" pitchFamily="34" charset="0"/>
              <a:buChar char="•"/>
            </a:pPr>
            <a:r>
              <a:rPr lang="es-DO" dirty="0"/>
              <a:t>Tickets mojados no son procesados por la maquina de parqueo. Esto causa muchos problemas en los días lluviosos interrumpiendo las operaciones del parqueo y del personal de mantenimiento.</a:t>
            </a:r>
          </a:p>
        </p:txBody>
      </p:sp>
    </p:spTree>
    <p:extLst>
      <p:ext uri="{BB962C8B-B14F-4D97-AF65-F5344CB8AC3E}">
        <p14:creationId xmlns:p14="http://schemas.microsoft.com/office/powerpoint/2010/main" val="1424697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D894-DFE6-489A-8101-AE3B3E0BD8A4}"/>
              </a:ext>
            </a:extLst>
          </p:cNvPr>
          <p:cNvSpPr>
            <a:spLocks noGrp="1"/>
          </p:cNvSpPr>
          <p:nvPr>
            <p:ph type="title"/>
          </p:nvPr>
        </p:nvSpPr>
        <p:spPr>
          <a:xfrm>
            <a:off x="753715" y="318752"/>
            <a:ext cx="9692640" cy="1325562"/>
          </a:xfrm>
        </p:spPr>
        <p:txBody>
          <a:bodyPr/>
          <a:lstStyle/>
          <a:p>
            <a:r>
              <a:rPr lang="es-DO" dirty="0"/>
              <a:t>La Solución</a:t>
            </a:r>
          </a:p>
        </p:txBody>
      </p:sp>
      <p:pic>
        <p:nvPicPr>
          <p:cNvPr id="13" name="Picture 12">
            <a:extLst>
              <a:ext uri="{FF2B5EF4-FFF2-40B4-BE49-F238E27FC236}">
                <a16:creationId xmlns:a16="http://schemas.microsoft.com/office/drawing/2014/main" id="{F6E80473-81CF-4505-949C-70422E2B4E0C}"/>
              </a:ext>
            </a:extLst>
          </p:cNvPr>
          <p:cNvPicPr>
            <a:picLocks noChangeAspect="1"/>
          </p:cNvPicPr>
          <p:nvPr/>
        </p:nvPicPr>
        <p:blipFill>
          <a:blip r:embed="rId2"/>
          <a:stretch>
            <a:fillRect/>
          </a:stretch>
        </p:blipFill>
        <p:spPr>
          <a:xfrm>
            <a:off x="7848616" y="4095591"/>
            <a:ext cx="2705100" cy="2575538"/>
          </a:xfrm>
          <a:prstGeom prst="rect">
            <a:avLst/>
          </a:prstGeom>
        </p:spPr>
      </p:pic>
      <p:pic>
        <p:nvPicPr>
          <p:cNvPr id="16" name="Content Placeholder 4">
            <a:extLst>
              <a:ext uri="{FF2B5EF4-FFF2-40B4-BE49-F238E27FC236}">
                <a16:creationId xmlns:a16="http://schemas.microsoft.com/office/drawing/2014/main" id="{3C6A0F82-E3C4-4F60-A972-3CD026A0C377}"/>
              </a:ext>
            </a:extLst>
          </p:cNvPr>
          <p:cNvPicPr>
            <a:picLocks noChangeAspect="1"/>
          </p:cNvPicPr>
          <p:nvPr/>
        </p:nvPicPr>
        <p:blipFill>
          <a:blip r:embed="rId3"/>
          <a:stretch>
            <a:fillRect/>
          </a:stretch>
        </p:blipFill>
        <p:spPr>
          <a:xfrm>
            <a:off x="3263629" y="1644314"/>
            <a:ext cx="2591629" cy="2248671"/>
          </a:xfrm>
          <a:prstGeom prst="rect">
            <a:avLst/>
          </a:prstGeom>
        </p:spPr>
      </p:pic>
      <p:pic>
        <p:nvPicPr>
          <p:cNvPr id="17" name="Picture 16">
            <a:extLst>
              <a:ext uri="{FF2B5EF4-FFF2-40B4-BE49-F238E27FC236}">
                <a16:creationId xmlns:a16="http://schemas.microsoft.com/office/drawing/2014/main" id="{195E077F-6047-414C-AF5B-F38C4336349F}"/>
              </a:ext>
            </a:extLst>
          </p:cNvPr>
          <p:cNvPicPr>
            <a:picLocks noChangeAspect="1"/>
          </p:cNvPicPr>
          <p:nvPr/>
        </p:nvPicPr>
        <p:blipFill>
          <a:blip r:embed="rId4"/>
          <a:stretch>
            <a:fillRect/>
          </a:stretch>
        </p:blipFill>
        <p:spPr>
          <a:xfrm>
            <a:off x="4475218" y="4094927"/>
            <a:ext cx="2591629" cy="2576202"/>
          </a:xfrm>
          <a:prstGeom prst="rect">
            <a:avLst/>
          </a:prstGeom>
        </p:spPr>
      </p:pic>
      <p:pic>
        <p:nvPicPr>
          <p:cNvPr id="18" name="Picture 17">
            <a:extLst>
              <a:ext uri="{FF2B5EF4-FFF2-40B4-BE49-F238E27FC236}">
                <a16:creationId xmlns:a16="http://schemas.microsoft.com/office/drawing/2014/main" id="{50E5DA41-C8A1-4362-BF75-60620B4E0234}"/>
              </a:ext>
            </a:extLst>
          </p:cNvPr>
          <p:cNvPicPr>
            <a:picLocks noChangeAspect="1"/>
          </p:cNvPicPr>
          <p:nvPr/>
        </p:nvPicPr>
        <p:blipFill>
          <a:blip r:embed="rId5"/>
          <a:stretch>
            <a:fillRect/>
          </a:stretch>
        </p:blipFill>
        <p:spPr>
          <a:xfrm>
            <a:off x="8888476" y="1644314"/>
            <a:ext cx="2290738" cy="2242177"/>
          </a:xfrm>
          <a:prstGeom prst="rect">
            <a:avLst/>
          </a:prstGeom>
        </p:spPr>
      </p:pic>
      <p:pic>
        <p:nvPicPr>
          <p:cNvPr id="19" name="Picture 18">
            <a:extLst>
              <a:ext uri="{FF2B5EF4-FFF2-40B4-BE49-F238E27FC236}">
                <a16:creationId xmlns:a16="http://schemas.microsoft.com/office/drawing/2014/main" id="{F0DF5815-7537-4701-9333-FBB675D5A2D8}"/>
              </a:ext>
            </a:extLst>
          </p:cNvPr>
          <p:cNvPicPr>
            <a:picLocks noChangeAspect="1"/>
          </p:cNvPicPr>
          <p:nvPr/>
        </p:nvPicPr>
        <p:blipFill>
          <a:blip r:embed="rId6"/>
          <a:stretch>
            <a:fillRect/>
          </a:stretch>
        </p:blipFill>
        <p:spPr>
          <a:xfrm>
            <a:off x="6219349" y="1691322"/>
            <a:ext cx="2305036" cy="2193909"/>
          </a:xfrm>
          <a:prstGeom prst="rect">
            <a:avLst/>
          </a:prstGeom>
        </p:spPr>
      </p:pic>
      <p:sp>
        <p:nvSpPr>
          <p:cNvPr id="21" name="Content Placeholder 20">
            <a:extLst>
              <a:ext uri="{FF2B5EF4-FFF2-40B4-BE49-F238E27FC236}">
                <a16:creationId xmlns:a16="http://schemas.microsoft.com/office/drawing/2014/main" id="{96510DCB-8298-4B2F-9E30-19A19B490B5F}"/>
              </a:ext>
            </a:extLst>
          </p:cNvPr>
          <p:cNvSpPr>
            <a:spLocks noGrp="1"/>
          </p:cNvSpPr>
          <p:nvPr>
            <p:ph idx="1"/>
          </p:nvPr>
        </p:nvSpPr>
        <p:spPr>
          <a:xfrm>
            <a:off x="753715" y="1785937"/>
            <a:ext cx="2241897" cy="4351337"/>
          </a:xfrm>
        </p:spPr>
        <p:txBody>
          <a:bodyPr/>
          <a:lstStyle/>
          <a:p>
            <a:r>
              <a:rPr lang="es-DO" dirty="0"/>
              <a:t>Colocar una especie de techo o toldo a la boquilla para evitar que la Lluvia caiga arriba del equipo, y de esta manera disminuir el numero de tickets mojados.</a:t>
            </a:r>
          </a:p>
        </p:txBody>
      </p:sp>
    </p:spTree>
    <p:extLst>
      <p:ext uri="{BB962C8B-B14F-4D97-AF65-F5344CB8AC3E}">
        <p14:creationId xmlns:p14="http://schemas.microsoft.com/office/powerpoint/2010/main" val="2247221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C6EA-7038-429E-93C4-83C5B1E21499}"/>
              </a:ext>
            </a:extLst>
          </p:cNvPr>
          <p:cNvSpPr>
            <a:spLocks noGrp="1"/>
          </p:cNvSpPr>
          <p:nvPr>
            <p:ph type="title"/>
          </p:nvPr>
        </p:nvSpPr>
        <p:spPr/>
        <p:txBody>
          <a:bodyPr/>
          <a:lstStyle/>
          <a:p>
            <a:r>
              <a:rPr lang="es-DO" dirty="0"/>
              <a:t>Animación</a:t>
            </a:r>
          </a:p>
        </p:txBody>
      </p:sp>
      <p:pic>
        <p:nvPicPr>
          <p:cNvPr id="4" name="Replica FInal">
            <a:hlinkClick r:id="" action="ppaction://media"/>
            <a:extLst>
              <a:ext uri="{FF2B5EF4-FFF2-40B4-BE49-F238E27FC236}">
                <a16:creationId xmlns:a16="http://schemas.microsoft.com/office/drawing/2014/main" id="{45484229-A245-4789-9426-71DBB4B1E2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0800000">
            <a:off x="123290" y="1691322"/>
            <a:ext cx="11153478" cy="3860661"/>
          </a:xfrm>
        </p:spPr>
      </p:pic>
    </p:spTree>
    <p:extLst>
      <p:ext uri="{BB962C8B-B14F-4D97-AF65-F5344CB8AC3E}">
        <p14:creationId xmlns:p14="http://schemas.microsoft.com/office/powerpoint/2010/main" val="7929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97B62-356F-4FBD-A7B9-0B9C3AA1CCBB}"/>
              </a:ext>
            </a:extLst>
          </p:cNvPr>
          <p:cNvSpPr>
            <a:spLocks noGrp="1"/>
          </p:cNvSpPr>
          <p:nvPr>
            <p:ph type="title"/>
          </p:nvPr>
        </p:nvSpPr>
        <p:spPr/>
        <p:txBody>
          <a:bodyPr/>
          <a:lstStyle/>
          <a:p>
            <a:r>
              <a:rPr lang="es-DO" dirty="0"/>
              <a:t>La Solución Cont.</a:t>
            </a:r>
          </a:p>
        </p:txBody>
      </p:sp>
      <p:pic>
        <p:nvPicPr>
          <p:cNvPr id="5" name="Content Placeholder 4">
            <a:extLst>
              <a:ext uri="{FF2B5EF4-FFF2-40B4-BE49-F238E27FC236}">
                <a16:creationId xmlns:a16="http://schemas.microsoft.com/office/drawing/2014/main" id="{2686D653-B800-4B82-9567-2EF51B902E02}"/>
              </a:ext>
            </a:extLst>
          </p:cNvPr>
          <p:cNvPicPr>
            <a:picLocks noGrp="1" noChangeAspect="1"/>
          </p:cNvPicPr>
          <p:nvPr>
            <p:ph idx="1"/>
          </p:nvPr>
        </p:nvPicPr>
        <p:blipFill>
          <a:blip r:embed="rId2"/>
          <a:stretch>
            <a:fillRect/>
          </a:stretch>
        </p:blipFill>
        <p:spPr>
          <a:xfrm>
            <a:off x="1261872" y="2320205"/>
            <a:ext cx="3919690" cy="2693584"/>
          </a:xfrm>
        </p:spPr>
      </p:pic>
      <p:pic>
        <p:nvPicPr>
          <p:cNvPr id="7" name="Picture 6">
            <a:extLst>
              <a:ext uri="{FF2B5EF4-FFF2-40B4-BE49-F238E27FC236}">
                <a16:creationId xmlns:a16="http://schemas.microsoft.com/office/drawing/2014/main" id="{3C0B43A3-70CE-4CF7-A32F-5B83F2BC7A76}"/>
              </a:ext>
            </a:extLst>
          </p:cNvPr>
          <p:cNvPicPr>
            <a:picLocks noChangeAspect="1"/>
          </p:cNvPicPr>
          <p:nvPr/>
        </p:nvPicPr>
        <p:blipFill>
          <a:blip r:embed="rId3"/>
          <a:stretch>
            <a:fillRect/>
          </a:stretch>
        </p:blipFill>
        <p:spPr>
          <a:xfrm>
            <a:off x="6477854" y="2314191"/>
            <a:ext cx="4110163" cy="2693584"/>
          </a:xfrm>
          <a:prstGeom prst="rect">
            <a:avLst/>
          </a:prstGeom>
        </p:spPr>
      </p:pic>
      <p:sp>
        <p:nvSpPr>
          <p:cNvPr id="8" name="TextBox 7">
            <a:extLst>
              <a:ext uri="{FF2B5EF4-FFF2-40B4-BE49-F238E27FC236}">
                <a16:creationId xmlns:a16="http://schemas.microsoft.com/office/drawing/2014/main" id="{65CC6FAB-808E-49B0-9D4E-E0643A6BF20E}"/>
              </a:ext>
            </a:extLst>
          </p:cNvPr>
          <p:cNvSpPr txBox="1"/>
          <p:nvPr/>
        </p:nvSpPr>
        <p:spPr>
          <a:xfrm>
            <a:off x="2184027" y="5013789"/>
            <a:ext cx="2075380" cy="646331"/>
          </a:xfrm>
          <a:prstGeom prst="rect">
            <a:avLst/>
          </a:prstGeom>
          <a:noFill/>
        </p:spPr>
        <p:txBody>
          <a:bodyPr wrap="square" rtlCol="0">
            <a:spAutoFit/>
          </a:bodyPr>
          <a:lstStyle/>
          <a:p>
            <a:pPr algn="ctr"/>
            <a:r>
              <a:rPr lang="es-DO" dirty="0"/>
              <a:t>Diseño Final No Invasivo</a:t>
            </a:r>
          </a:p>
        </p:txBody>
      </p:sp>
      <p:sp>
        <p:nvSpPr>
          <p:cNvPr id="9" name="TextBox 8">
            <a:extLst>
              <a:ext uri="{FF2B5EF4-FFF2-40B4-BE49-F238E27FC236}">
                <a16:creationId xmlns:a16="http://schemas.microsoft.com/office/drawing/2014/main" id="{EA541EA1-09BB-4EFF-B7AD-74624C5AE71B}"/>
              </a:ext>
            </a:extLst>
          </p:cNvPr>
          <p:cNvSpPr txBox="1"/>
          <p:nvPr/>
        </p:nvSpPr>
        <p:spPr>
          <a:xfrm>
            <a:off x="7718708" y="5013789"/>
            <a:ext cx="1628454" cy="646331"/>
          </a:xfrm>
          <a:prstGeom prst="rect">
            <a:avLst/>
          </a:prstGeom>
          <a:noFill/>
        </p:spPr>
        <p:txBody>
          <a:bodyPr wrap="square" rtlCol="0">
            <a:spAutoFit/>
          </a:bodyPr>
          <a:lstStyle/>
          <a:p>
            <a:pPr algn="ctr"/>
            <a:r>
              <a:rPr lang="es-DO" dirty="0"/>
              <a:t>Diseño Final Invasivo</a:t>
            </a:r>
          </a:p>
        </p:txBody>
      </p:sp>
    </p:spTree>
    <p:extLst>
      <p:ext uri="{BB962C8B-B14F-4D97-AF65-F5344CB8AC3E}">
        <p14:creationId xmlns:p14="http://schemas.microsoft.com/office/powerpoint/2010/main" val="206750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F0ED-04E8-403A-8550-1ACC10D0196E}"/>
              </a:ext>
            </a:extLst>
          </p:cNvPr>
          <p:cNvSpPr>
            <a:spLocks noGrp="1"/>
          </p:cNvSpPr>
          <p:nvPr>
            <p:ph type="title"/>
          </p:nvPr>
        </p:nvSpPr>
        <p:spPr>
          <a:xfrm>
            <a:off x="539989" y="621586"/>
            <a:ext cx="9692640" cy="828293"/>
          </a:xfrm>
        </p:spPr>
        <p:txBody>
          <a:bodyPr/>
          <a:lstStyle/>
          <a:p>
            <a:r>
              <a:rPr lang="es-DO" dirty="0"/>
              <a:t>El Problema dentro de la Maquina</a:t>
            </a:r>
          </a:p>
        </p:txBody>
      </p:sp>
      <p:pic>
        <p:nvPicPr>
          <p:cNvPr id="7" name="Picture 6">
            <a:extLst>
              <a:ext uri="{FF2B5EF4-FFF2-40B4-BE49-F238E27FC236}">
                <a16:creationId xmlns:a16="http://schemas.microsoft.com/office/drawing/2014/main" id="{3A544D08-5FCD-4542-A08B-2CCA3F0525DA}"/>
              </a:ext>
            </a:extLst>
          </p:cNvPr>
          <p:cNvPicPr>
            <a:picLocks noChangeAspect="1"/>
          </p:cNvPicPr>
          <p:nvPr/>
        </p:nvPicPr>
        <p:blipFill>
          <a:blip r:embed="rId2"/>
          <a:stretch>
            <a:fillRect/>
          </a:stretch>
        </p:blipFill>
        <p:spPr>
          <a:xfrm>
            <a:off x="3462552" y="1772292"/>
            <a:ext cx="2674377" cy="4754450"/>
          </a:xfrm>
          <a:prstGeom prst="rect">
            <a:avLst/>
          </a:prstGeom>
        </p:spPr>
      </p:pic>
      <p:pic>
        <p:nvPicPr>
          <p:cNvPr id="9" name="Picture 8">
            <a:extLst>
              <a:ext uri="{FF2B5EF4-FFF2-40B4-BE49-F238E27FC236}">
                <a16:creationId xmlns:a16="http://schemas.microsoft.com/office/drawing/2014/main" id="{220DC5B6-9C5A-4D07-A37E-C0C84366C216}"/>
              </a:ext>
            </a:extLst>
          </p:cNvPr>
          <p:cNvPicPr>
            <a:picLocks noChangeAspect="1"/>
          </p:cNvPicPr>
          <p:nvPr/>
        </p:nvPicPr>
        <p:blipFill>
          <a:blip r:embed="rId3"/>
          <a:stretch>
            <a:fillRect/>
          </a:stretch>
        </p:blipFill>
        <p:spPr>
          <a:xfrm>
            <a:off x="6664400" y="1772292"/>
            <a:ext cx="2674378" cy="4754450"/>
          </a:xfrm>
          <a:prstGeom prst="rect">
            <a:avLst/>
          </a:prstGeom>
        </p:spPr>
      </p:pic>
      <p:sp>
        <p:nvSpPr>
          <p:cNvPr id="11" name="Content Placeholder 10">
            <a:extLst>
              <a:ext uri="{FF2B5EF4-FFF2-40B4-BE49-F238E27FC236}">
                <a16:creationId xmlns:a16="http://schemas.microsoft.com/office/drawing/2014/main" id="{E92E0527-AFEA-46AF-82A1-8F2FA5861306}"/>
              </a:ext>
            </a:extLst>
          </p:cNvPr>
          <p:cNvSpPr>
            <a:spLocks noGrp="1"/>
          </p:cNvSpPr>
          <p:nvPr>
            <p:ph idx="1"/>
          </p:nvPr>
        </p:nvSpPr>
        <p:spPr>
          <a:xfrm>
            <a:off x="539989" y="1772292"/>
            <a:ext cx="2431688" cy="4351337"/>
          </a:xfrm>
        </p:spPr>
        <p:txBody>
          <a:bodyPr/>
          <a:lstStyle/>
          <a:p>
            <a:r>
              <a:rPr lang="es-DO" dirty="0"/>
              <a:t>El sistema que guía los tickets hacia el colector, no asegura por completo que los tickets lleguen al colector ya que la maquina no tiene una guía arriba.</a:t>
            </a:r>
          </a:p>
        </p:txBody>
      </p:sp>
    </p:spTree>
    <p:extLst>
      <p:ext uri="{BB962C8B-B14F-4D97-AF65-F5344CB8AC3E}">
        <p14:creationId xmlns:p14="http://schemas.microsoft.com/office/powerpoint/2010/main" val="184239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DD21-5EEB-4E59-9DCC-CDEC44C61D2C}"/>
              </a:ext>
            </a:extLst>
          </p:cNvPr>
          <p:cNvSpPr>
            <a:spLocks noGrp="1"/>
          </p:cNvSpPr>
          <p:nvPr>
            <p:ph type="title"/>
          </p:nvPr>
        </p:nvSpPr>
        <p:spPr>
          <a:xfrm>
            <a:off x="542682" y="401720"/>
            <a:ext cx="9692640" cy="1325562"/>
          </a:xfrm>
        </p:spPr>
        <p:txBody>
          <a:bodyPr/>
          <a:lstStyle/>
          <a:p>
            <a:r>
              <a:rPr lang="es-DO" dirty="0"/>
              <a:t>La Solución</a:t>
            </a:r>
          </a:p>
        </p:txBody>
      </p:sp>
      <p:pic>
        <p:nvPicPr>
          <p:cNvPr id="5" name="Content Placeholder 4">
            <a:extLst>
              <a:ext uri="{FF2B5EF4-FFF2-40B4-BE49-F238E27FC236}">
                <a16:creationId xmlns:a16="http://schemas.microsoft.com/office/drawing/2014/main" id="{FEBCB430-EF04-4B49-AAC6-723E65C2E5DD}"/>
              </a:ext>
            </a:extLst>
          </p:cNvPr>
          <p:cNvPicPr>
            <a:picLocks noGrp="1" noChangeAspect="1"/>
          </p:cNvPicPr>
          <p:nvPr>
            <p:ph idx="1"/>
          </p:nvPr>
        </p:nvPicPr>
        <p:blipFill>
          <a:blip r:embed="rId2"/>
          <a:stretch>
            <a:fillRect/>
          </a:stretch>
        </p:blipFill>
        <p:spPr>
          <a:xfrm>
            <a:off x="3054901" y="2181704"/>
            <a:ext cx="4039714" cy="3090805"/>
          </a:xfrm>
        </p:spPr>
      </p:pic>
      <p:pic>
        <p:nvPicPr>
          <p:cNvPr id="7" name="Picture 6">
            <a:extLst>
              <a:ext uri="{FF2B5EF4-FFF2-40B4-BE49-F238E27FC236}">
                <a16:creationId xmlns:a16="http://schemas.microsoft.com/office/drawing/2014/main" id="{34FBB763-7244-42BE-8B56-1E2356ED0388}"/>
              </a:ext>
            </a:extLst>
          </p:cNvPr>
          <p:cNvPicPr>
            <a:picLocks noChangeAspect="1"/>
          </p:cNvPicPr>
          <p:nvPr/>
        </p:nvPicPr>
        <p:blipFill>
          <a:blip r:embed="rId3"/>
          <a:stretch>
            <a:fillRect/>
          </a:stretch>
        </p:blipFill>
        <p:spPr>
          <a:xfrm>
            <a:off x="7397394" y="2165436"/>
            <a:ext cx="3768686" cy="3089795"/>
          </a:xfrm>
          <a:prstGeom prst="rect">
            <a:avLst/>
          </a:prstGeom>
        </p:spPr>
      </p:pic>
      <p:sp>
        <p:nvSpPr>
          <p:cNvPr id="9" name="TextBox 8">
            <a:extLst>
              <a:ext uri="{FF2B5EF4-FFF2-40B4-BE49-F238E27FC236}">
                <a16:creationId xmlns:a16="http://schemas.microsoft.com/office/drawing/2014/main" id="{C37C8A5F-1B14-4BE1-B659-04300AFDEBFE}"/>
              </a:ext>
            </a:extLst>
          </p:cNvPr>
          <p:cNvSpPr txBox="1"/>
          <p:nvPr/>
        </p:nvSpPr>
        <p:spPr>
          <a:xfrm rot="10800000" flipV="1">
            <a:off x="542682" y="2018946"/>
            <a:ext cx="2133736" cy="3416320"/>
          </a:xfrm>
          <a:prstGeom prst="rect">
            <a:avLst/>
          </a:prstGeom>
          <a:noFill/>
        </p:spPr>
        <p:txBody>
          <a:bodyPr wrap="square" rtlCol="0">
            <a:spAutoFit/>
          </a:bodyPr>
          <a:lstStyle/>
          <a:p>
            <a:pPr marL="285750" indent="-285750">
              <a:buFont typeface="Arial" panose="020B0604020202020204" pitchFamily="34" charset="0"/>
              <a:buChar char="•"/>
            </a:pPr>
            <a:r>
              <a:rPr lang="es-DO" dirty="0"/>
              <a:t>Colocar una guía de acero inoxidable para evitar que los tickets se acumulen en lugares problemáticos y asegurarse de que todos los tickets lleguen al colector</a:t>
            </a:r>
          </a:p>
        </p:txBody>
      </p:sp>
    </p:spTree>
    <p:extLst>
      <p:ext uri="{BB962C8B-B14F-4D97-AF65-F5344CB8AC3E}">
        <p14:creationId xmlns:p14="http://schemas.microsoft.com/office/powerpoint/2010/main" val="375120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4B30-878D-44B2-9922-F133B42BE2D3}"/>
              </a:ext>
            </a:extLst>
          </p:cNvPr>
          <p:cNvSpPr>
            <a:spLocks noGrp="1"/>
          </p:cNvSpPr>
          <p:nvPr>
            <p:ph type="title"/>
          </p:nvPr>
        </p:nvSpPr>
        <p:spPr/>
        <p:txBody>
          <a:bodyPr/>
          <a:lstStyle/>
          <a:p>
            <a:r>
              <a:rPr lang="es-DO" dirty="0"/>
              <a:t>Animación</a:t>
            </a:r>
          </a:p>
        </p:txBody>
      </p:sp>
      <p:pic>
        <p:nvPicPr>
          <p:cNvPr id="4" name="Replica Version Final">
            <a:hlinkClick r:id="" action="ppaction://media"/>
            <a:extLst>
              <a:ext uri="{FF2B5EF4-FFF2-40B4-BE49-F238E27FC236}">
                <a16:creationId xmlns:a16="http://schemas.microsoft.com/office/drawing/2014/main" id="{4C2C5745-8C0F-4883-8842-42AC458667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0800000">
            <a:off x="162728" y="1691321"/>
            <a:ext cx="11086132" cy="4468035"/>
          </a:xfrm>
        </p:spPr>
      </p:pic>
    </p:spTree>
    <p:extLst>
      <p:ext uri="{BB962C8B-B14F-4D97-AF65-F5344CB8AC3E}">
        <p14:creationId xmlns:p14="http://schemas.microsoft.com/office/powerpoint/2010/main" val="32275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3743</TotalTime>
  <Words>307</Words>
  <Application>Microsoft Office PowerPoint</Application>
  <PresentationFormat>Widescreen</PresentationFormat>
  <Paragraphs>35</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Schoolbook</vt:lpstr>
      <vt:lpstr>Wingdings 2</vt:lpstr>
      <vt:lpstr>View</vt:lpstr>
      <vt:lpstr>Propuesta de Mejora</vt:lpstr>
      <vt:lpstr>Esquema de Presentación</vt:lpstr>
      <vt:lpstr>El Problema con la Boquilla</vt:lpstr>
      <vt:lpstr>La Solución</vt:lpstr>
      <vt:lpstr>Animación</vt:lpstr>
      <vt:lpstr>La Solución Cont.</vt:lpstr>
      <vt:lpstr>El Problema dentro de la Maquina</vt:lpstr>
      <vt:lpstr>La Solución</vt:lpstr>
      <vt:lpstr>Animación</vt:lpstr>
      <vt:lpstr>Costo Laboral de los Problemas</vt:lpstr>
      <vt:lpstr>Cotización</vt:lpstr>
      <vt:lpstr>Cotización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Propuesta de Mejora</dc:title>
  <dc:creator>David Fernandez</dc:creator>
  <cp:lastModifiedBy>David Fernandez</cp:lastModifiedBy>
  <cp:revision>28</cp:revision>
  <dcterms:created xsi:type="dcterms:W3CDTF">2017-07-08T12:38:45Z</dcterms:created>
  <dcterms:modified xsi:type="dcterms:W3CDTF">2017-07-12T18:44:09Z</dcterms:modified>
</cp:coreProperties>
</file>